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58" r:id="rId5"/>
    <p:sldId id="259"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5/29/2020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SdpR5Mp4jPc" TargetMode="External"/><Relationship Id="rId2" Type="http://schemas.openxmlformats.org/officeDocument/2006/relationships/hyperlink" Target="https://drive.google.com/file/d/1-jlqvwA4tpWJOnQstSh1kWbCbS07PY0u/view" TargetMode="External"/><Relationship Id="rId1" Type="http://schemas.openxmlformats.org/officeDocument/2006/relationships/slideLayout" Target="../slideLayouts/slideLayout4.xml"/><Relationship Id="rId6" Type="http://schemas.openxmlformats.org/officeDocument/2006/relationships/hyperlink" Target="https://www.jigsawplanet.com/?rc=play&amp;pid=09c5ef0392f2" TargetMode="External"/><Relationship Id="rId5" Type="http://schemas.openxmlformats.org/officeDocument/2006/relationships/hyperlink" Target="https://www.educaplay.com/learning-resources/5559562-learning_resource.html" TargetMode="External"/><Relationship Id="rId4" Type="http://schemas.openxmlformats.org/officeDocument/2006/relationships/hyperlink" Target="https://youtu.be/auWrjhpppmc"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view.genial.ly/5ed029a6dbd44e121590ef55/horizontal-infographic-review-autoportret-i-portret-pikasova-dela"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a:latin typeface="Arial" panose="020B0604020202020204" pitchFamily="34" charset="0"/>
                <a:cs typeface="Arial" panose="020B0604020202020204" pitchFamily="34" charset="0"/>
              </a:rPr>
              <a:t>Аутопортрет и портрет </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692398" y="3825022"/>
            <a:ext cx="6815669" cy="1320802"/>
          </a:xfrm>
        </p:spPr>
        <p:txBody>
          <a:bodyPr>
            <a:normAutofit fontScale="25000" lnSpcReduction="20000"/>
          </a:bodyPr>
          <a:lstStyle/>
          <a:p>
            <a:r>
              <a:rPr lang="sr-Cyrl-RS" sz="11200" noProof="1">
                <a:latin typeface="Arial" panose="020B0604020202020204" pitchFamily="34" charset="0"/>
                <a:cs typeface="Arial" panose="020B0604020202020204" pitchFamily="34" charset="0"/>
              </a:rPr>
              <a:t>Ликовна култура – први разред</a:t>
            </a:r>
          </a:p>
          <a:p>
            <a:r>
              <a:rPr lang="sr-Cyrl-RS" sz="11200" noProof="1">
                <a:solidFill>
                  <a:schemeClr val="tx1">
                    <a:lumMod val="50000"/>
                    <a:lumOff val="50000"/>
                  </a:schemeClr>
                </a:solidFill>
                <a:latin typeface="Arial" panose="020B0604020202020204" pitchFamily="34" charset="0"/>
                <a:cs typeface="Arial" panose="020B0604020202020204" pitchFamily="34" charset="0"/>
              </a:rPr>
              <a:t>Учитељица Виолета </a:t>
            </a:r>
            <a:r>
              <a:rPr lang="sr-Cyrl-RS" sz="11200" noProof="1" smtClean="0">
                <a:solidFill>
                  <a:schemeClr val="tx1">
                    <a:lumMod val="50000"/>
                    <a:lumOff val="50000"/>
                  </a:schemeClr>
                </a:solidFill>
                <a:latin typeface="Arial" panose="020B0604020202020204" pitchFamily="34" charset="0"/>
                <a:cs typeface="Arial" panose="020B0604020202020204" pitchFamily="34" charset="0"/>
              </a:rPr>
              <a:t>Кондић</a:t>
            </a:r>
          </a:p>
          <a:p>
            <a:r>
              <a:rPr lang="sr-Cyrl-RS" sz="8000" noProof="1" smtClean="0">
                <a:solidFill>
                  <a:schemeClr val="tx1">
                    <a:lumMod val="50000"/>
                    <a:lumOff val="50000"/>
                  </a:schemeClr>
                </a:solidFill>
                <a:latin typeface="Arial" panose="020B0604020202020204" pitchFamily="34" charset="0"/>
                <a:cs typeface="Arial" panose="020B0604020202020204" pitchFamily="34" charset="0"/>
              </a:rPr>
              <a:t>ОШ ,,Ђура Даничић“, Београд</a:t>
            </a:r>
            <a:endParaRPr lang="sr-Cyrl-RS" sz="8000" noProof="1">
              <a:solidFill>
                <a:schemeClr val="tx1">
                  <a:lumMod val="50000"/>
                  <a:lumOff val="50000"/>
                </a:schemeClr>
              </a:solidFill>
              <a:latin typeface="Arial" panose="020B0604020202020204" pitchFamily="34" charset="0"/>
              <a:cs typeface="Arial" panose="020B0604020202020204" pitchFamily="34" charset="0"/>
            </a:endParaRPr>
          </a:p>
          <a:p>
            <a:r>
              <a:rPr lang="sr-Cyrl-RS" sz="2600" noProof="1">
                <a:solidFill>
                  <a:schemeClr val="accent5">
                    <a:lumMod val="20000"/>
                    <a:lumOff val="80000"/>
                  </a:schemeClr>
                </a:solidFill>
              </a:rPr>
              <a:t>Први</a:t>
            </a:r>
            <a:r>
              <a:rPr lang="sr-Cyrl-RS" sz="2400" noProof="1">
                <a:solidFill>
                  <a:schemeClr val="accent5">
                    <a:lumMod val="20000"/>
                    <a:lumOff val="80000"/>
                  </a:schemeClr>
                </a:solidFill>
              </a:rPr>
              <a:t> разрЛиковна култура</a:t>
            </a:r>
          </a:p>
          <a:p>
            <a:r>
              <a:rPr lang="sr-Cyrl-RS" sz="2400" noProof="1">
                <a:solidFill>
                  <a:schemeClr val="accent5">
                    <a:lumMod val="20000"/>
                    <a:lumOff val="80000"/>
                  </a:schemeClr>
                </a:solidFill>
              </a:rPr>
              <a:t>Први разред </a:t>
            </a:r>
            <a:endParaRPr lang="en-US" sz="2400" noProof="1">
              <a:solidFill>
                <a:schemeClr val="accent5">
                  <a:lumMod val="20000"/>
                  <a:lumOff val="80000"/>
                </a:schemeClr>
              </a:solidFill>
            </a:endParaRPr>
          </a:p>
          <a:p>
            <a:r>
              <a:rPr lang="sr-Cyrl-RS" sz="2400" noProof="1">
                <a:solidFill>
                  <a:schemeClr val="accent5">
                    <a:lumMod val="20000"/>
                    <a:lumOff val="80000"/>
                  </a:schemeClr>
                </a:solidFill>
              </a:rPr>
              <a:t>ед </a:t>
            </a:r>
            <a:endParaRPr lang="en-US" sz="2400" noProof="1">
              <a:solidFill>
                <a:schemeClr val="accent5">
                  <a:lumMod val="20000"/>
                  <a:lumOff val="80000"/>
                </a:schemeClr>
              </a:solidFill>
            </a:endParaRPr>
          </a:p>
          <a:p>
            <a:endParaRPr lang="en-US" dirty="0"/>
          </a:p>
        </p:txBody>
      </p:sp>
    </p:spTree>
    <p:extLst>
      <p:ext uri="{BB962C8B-B14F-4D97-AF65-F5344CB8AC3E}">
        <p14:creationId xmlns:p14="http://schemas.microsoft.com/office/powerpoint/2010/main" val="2235052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600" dirty="0">
                <a:latin typeface="Arial" panose="020B0604020202020204" pitchFamily="34" charset="0"/>
                <a:cs typeface="Arial" panose="020B0604020202020204" pitchFamily="34" charset="0"/>
              </a:rPr>
              <a:t>Опис</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pPr algn="just"/>
            <a:r>
              <a:rPr lang="sr-Cyrl-RS" b="1" noProof="1">
                <a:latin typeface="Arial" panose="020B0604020202020204" pitchFamily="34" charset="0"/>
                <a:cs typeface="Arial" panose="020B0604020202020204" pitchFamily="34" charset="0"/>
              </a:rPr>
              <a:t>Аутопортрет и портрет </a:t>
            </a:r>
            <a:r>
              <a:rPr lang="sr-Cyrl-RS" noProof="1">
                <a:latin typeface="Arial" panose="020B0604020202020204" pitchFamily="34" charset="0"/>
                <a:cs typeface="Arial" panose="020B0604020202020204" pitchFamily="34" charset="0"/>
              </a:rPr>
              <a:t>– наставна јединица обрађена кроз два часа: </a:t>
            </a:r>
            <a:r>
              <a:rPr lang="sr-Cyrl-RS" sz="2200" noProof="1">
                <a:latin typeface="Arial" panose="020B0604020202020204" pitchFamily="34" charset="0"/>
                <a:cs typeface="Arial" panose="020B0604020202020204" pitchFamily="34" charset="0"/>
              </a:rPr>
              <a:t>27.4.2020. </a:t>
            </a:r>
            <a:r>
              <a:rPr lang="sr-Cyrl-RS" noProof="1">
                <a:latin typeface="Arial" panose="020B0604020202020204" pitchFamily="34" charset="0"/>
                <a:cs typeface="Arial" panose="020B0604020202020204" pitchFamily="34" charset="0"/>
              </a:rPr>
              <a:t>године и </a:t>
            </a:r>
            <a:r>
              <a:rPr lang="sr-Cyrl-RS" sz="2200" noProof="1">
                <a:latin typeface="Arial" panose="020B0604020202020204" pitchFamily="34" charset="0"/>
                <a:cs typeface="Arial" panose="020B0604020202020204" pitchFamily="34" charset="0"/>
              </a:rPr>
              <a:t>4.5.2020</a:t>
            </a:r>
            <a:r>
              <a:rPr lang="sr-Cyrl-RS" noProof="1">
                <a:latin typeface="Arial" panose="020B0604020202020204" pitchFamily="34" charset="0"/>
                <a:cs typeface="Arial" panose="020B0604020202020204" pitchFamily="34" charset="0"/>
              </a:rPr>
              <a:t>. године. За реализовање час</a:t>
            </a:r>
            <a:r>
              <a:rPr lang="en-US" noProof="1">
                <a:latin typeface="Arial" panose="020B0604020202020204" pitchFamily="34" charset="0"/>
                <a:cs typeface="Arial" panose="020B0604020202020204" pitchFamily="34" charset="0"/>
              </a:rPr>
              <a:t>o</a:t>
            </a:r>
            <a:r>
              <a:rPr lang="sr-Cyrl-RS" noProof="1">
                <a:latin typeface="Arial" panose="020B0604020202020204" pitchFamily="34" charset="0"/>
                <a:cs typeface="Arial" panose="020B0604020202020204" pitchFamily="34" charset="0"/>
              </a:rPr>
              <a:t>ва направљена је интерактивна слика у </a:t>
            </a:r>
            <a:r>
              <a:rPr lang="en-US" i="1" noProof="1">
                <a:latin typeface="Arial" panose="020B0604020202020204" pitchFamily="34" charset="0"/>
                <a:cs typeface="Arial" panose="020B0604020202020204" pitchFamily="34" charset="0"/>
              </a:rPr>
              <a:t>Genially</a:t>
            </a:r>
            <a:r>
              <a:rPr lang="en-US" noProof="1">
                <a:latin typeface="Arial" panose="020B0604020202020204" pitchFamily="34" charset="0"/>
                <a:cs typeface="Arial" panose="020B0604020202020204" pitchFamily="34" charset="0"/>
              </a:rPr>
              <a:t> </a:t>
            </a:r>
            <a:r>
              <a:rPr lang="sr-Cyrl-RS" noProof="1">
                <a:latin typeface="Arial" panose="020B0604020202020204" pitchFamily="34" charset="0"/>
                <a:cs typeface="Arial" panose="020B0604020202020204" pitchFamily="34" charset="0"/>
              </a:rPr>
              <a:t>панелу, у коме су ученици </a:t>
            </a:r>
            <a:r>
              <a:rPr lang="sr-Cyrl-RS" dirty="0">
                <a:latin typeface="Arial" panose="020B0604020202020204" pitchFamily="34" charset="0"/>
                <a:cs typeface="Arial" panose="020B0604020202020204" pitchFamily="34" charset="0"/>
              </a:rPr>
              <a:t>притиском на пулсирајуће иконице, откривали различите садржаје и упутства за рад. Ученици су имали следеће задатке: </a:t>
            </a:r>
            <a:r>
              <a:rPr lang="ru-RU" dirty="0">
                <a:latin typeface="Arial" panose="020B0604020202020204" pitchFamily="34" charset="0"/>
                <a:cs typeface="Arial" panose="020B0604020202020204" pitchFamily="34" charset="0"/>
              </a:rPr>
              <a:t>истражи, сазнај, играј се, уочи, анализирај, упореди, примени, цртај и сликај... </a:t>
            </a:r>
            <a:r>
              <a:rPr lang="sr-Cyrl-RS" dirty="0">
                <a:latin typeface="Arial" panose="020B0604020202020204" pitchFamily="34" charset="0"/>
                <a:cs typeface="Arial" panose="020B0604020202020204" pitchFamily="34" charset="0"/>
              </a:rPr>
              <a:t>Овакав начин рада се за ученике </a:t>
            </a:r>
            <a:r>
              <a:rPr lang="en-US" dirty="0">
                <a:latin typeface="Arial" panose="020B0604020202020204" pitchFamily="34" charset="0"/>
                <a:cs typeface="Arial" panose="020B0604020202020204" pitchFamily="34" charset="0"/>
              </a:rPr>
              <a:t>I 2 </a:t>
            </a:r>
            <a:r>
              <a:rPr lang="sr-Cyrl-RS" dirty="0">
                <a:latin typeface="Arial" panose="020B0604020202020204" pitchFamily="34" charset="0"/>
                <a:cs typeface="Arial" panose="020B0604020202020204" pitchFamily="34" charset="0"/>
              </a:rPr>
              <a:t>одељења показао као изузетно подстицајан и занимљив. Ученици су свакога дана са нестрпљењем ишчекивали нове интерактивне садржаје.</a:t>
            </a:r>
          </a:p>
          <a:p>
            <a:pPr algn="just"/>
            <a:endParaRPr lang="en-US" noProof="1">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917597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600" dirty="0">
                <a:latin typeface="Arial" panose="020B0604020202020204" pitchFamily="34" charset="0"/>
                <a:cs typeface="Arial" panose="020B0604020202020204" pitchFamily="34" charset="0"/>
              </a:rPr>
              <a:t>Опис</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just">
              <a:buNone/>
            </a:pPr>
            <a:r>
              <a:rPr lang="sr-Cyrl-RS" sz="2000" noProof="1">
                <a:latin typeface="Arial" panose="020B0604020202020204" pitchFamily="34" charset="0"/>
                <a:cs typeface="Arial" panose="020B0604020202020204" pitchFamily="34" charset="0"/>
              </a:rPr>
              <a:t>Кроз обраду ових наставних јединица, ученици су се упознали са појмом аутопортрета и портрета (као и са примерима из сликарства на ту тему), имали су прилику да сазнају ко је био Пабло Пикасо и шта је све стварао по периодима. Такође су гледали процес стварања цртежа по угледу на Пикаса, играли су игру меморије (са репродукцијама Пикасових дела), слагали су пузлу Пикасове репродукције ,,Маја са лутком“, цртали су аутопортрет графитном оловком и сликали су портрет кроз вођену игру са упутством и коцкицом, што је била корелација са предметима: математика и свет око нас. Сви ученици су прошли кроз све садржаје и као резулат, добили смо мноштво продуката, које можете видети на последњем слајду.</a:t>
            </a:r>
            <a:endParaRPr lang="en-US" sz="2000" noProof="1">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32267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95401" y="901521"/>
            <a:ext cx="9601196" cy="4974347"/>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endParaRPr lang="en-US" dirty="0"/>
          </a:p>
        </p:txBody>
      </p:sp>
      <p:sp>
        <p:nvSpPr>
          <p:cNvPr id="4" name="Subtitle 2"/>
          <p:cNvSpPr txBox="1">
            <a:spLocks/>
          </p:cNvSpPr>
          <p:nvPr/>
        </p:nvSpPr>
        <p:spPr>
          <a:xfrm>
            <a:off x="115909" y="109010"/>
            <a:ext cx="5112913" cy="901521"/>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sr-Cyrl-RS" sz="1800" noProof="1">
                <a:solidFill>
                  <a:schemeClr val="tx1"/>
                </a:solidFill>
                <a:latin typeface="Arial" panose="020B0604020202020204" pitchFamily="34" charset="0"/>
                <a:cs typeface="Arial" panose="020B0604020202020204" pitchFamily="34" charset="0"/>
              </a:rPr>
              <a:t>И</a:t>
            </a:r>
            <a:r>
              <a:rPr lang="sr-Cyrl-RS" sz="1800" noProof="1">
                <a:latin typeface="Arial" panose="020B0604020202020204" pitchFamily="34" charset="0"/>
                <a:cs typeface="Arial" panose="020B0604020202020204" pitchFamily="34" charset="0"/>
              </a:rPr>
              <a:t>нтерактивна слика у </a:t>
            </a:r>
            <a:r>
              <a:rPr lang="en-US" sz="1800" i="1" noProof="1">
                <a:latin typeface="Arial" panose="020B0604020202020204" pitchFamily="34" charset="0"/>
                <a:cs typeface="Arial" panose="020B0604020202020204" pitchFamily="34" charset="0"/>
              </a:rPr>
              <a:t>Genially</a:t>
            </a:r>
            <a:r>
              <a:rPr lang="en-US" sz="1800" noProof="1">
                <a:latin typeface="Arial" panose="020B0604020202020204" pitchFamily="34" charset="0"/>
                <a:cs typeface="Arial" panose="020B0604020202020204" pitchFamily="34" charset="0"/>
              </a:rPr>
              <a:t> </a:t>
            </a:r>
            <a:r>
              <a:rPr lang="sr-Cyrl-RS" sz="1800" noProof="1">
                <a:latin typeface="Arial" panose="020B0604020202020204" pitchFamily="34" charset="0"/>
                <a:cs typeface="Arial" panose="020B0604020202020204" pitchFamily="34" charset="0"/>
              </a:rPr>
              <a:t>панелу    </a:t>
            </a:r>
            <a:endParaRPr lang="en-US" sz="1800" noProof="1">
              <a:solidFill>
                <a:schemeClr val="accent5">
                  <a:lumMod val="20000"/>
                  <a:lumOff val="80000"/>
                </a:schemeClr>
              </a:solidFill>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386" y="720679"/>
            <a:ext cx="9801225" cy="5496939"/>
          </a:xfrm>
          <a:prstGeom prst="rect">
            <a:avLst/>
          </a:prstGeom>
        </p:spPr>
      </p:pic>
    </p:spTree>
    <p:extLst>
      <p:ext uri="{BB962C8B-B14F-4D97-AF65-F5344CB8AC3E}">
        <p14:creationId xmlns:p14="http://schemas.microsoft.com/office/powerpoint/2010/main" val="2260129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200" dirty="0">
                <a:latin typeface="Arial" panose="020B0604020202020204" pitchFamily="34" charset="0"/>
                <a:cs typeface="Arial" panose="020B0604020202020204" pitchFamily="34" charset="0"/>
              </a:rPr>
              <a:t>Линкови ка садржајима који су коришћени у интерактивној слици</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721217" y="2560320"/>
            <a:ext cx="10715221" cy="3310128"/>
          </a:xfrm>
        </p:spPr>
        <p:txBody>
          <a:bodyPr>
            <a:normAutofit lnSpcReduction="10000"/>
          </a:bodyPr>
          <a:lstStyle/>
          <a:p>
            <a:r>
              <a:rPr lang="sr-Cyrl-RS" dirty="0">
                <a:solidFill>
                  <a:schemeClr val="tx1"/>
                </a:solidFill>
                <a:latin typeface="Arial" panose="020B0604020202020204" pitchFamily="34" charset="0"/>
                <a:cs typeface="Arial" panose="020B0604020202020204" pitchFamily="34" charset="0"/>
                <a:hlinkClick r:id="rId2"/>
              </a:rPr>
              <a:t>Презентација о Паблу Пикасу</a:t>
            </a:r>
            <a:r>
              <a:rPr lang="sr-Latn-RS" dirty="0">
                <a:solidFill>
                  <a:schemeClr val="tx1"/>
                </a:solidFill>
                <a:latin typeface="Arial" panose="020B0604020202020204" pitchFamily="34" charset="0"/>
                <a:cs typeface="Arial" panose="020B0604020202020204" pitchFamily="34" charset="0"/>
              </a:rPr>
              <a:t> </a:t>
            </a:r>
            <a:r>
              <a:rPr lang="sr-Latn-RS" dirty="0">
                <a:latin typeface="Arial" panose="020B0604020202020204" pitchFamily="34" charset="0"/>
                <a:cs typeface="Arial" panose="020B0604020202020204" pitchFamily="34" charset="0"/>
              </a:rPr>
              <a:t>PPT (</a:t>
            </a:r>
            <a:r>
              <a:rPr lang="sr-Cyrl-RS" dirty="0">
                <a:latin typeface="Arial" panose="020B0604020202020204" pitchFamily="34" charset="0"/>
                <a:cs typeface="Arial" panose="020B0604020202020204" pitchFamily="34" charset="0"/>
              </a:rPr>
              <a:t>аутор Виолета Кондић)</a:t>
            </a:r>
          </a:p>
          <a:p>
            <a:r>
              <a:rPr lang="sr-Cyrl-RS" dirty="0">
                <a:latin typeface="Arial" panose="020B0604020202020204" pitchFamily="34" charset="0"/>
                <a:cs typeface="Arial" panose="020B0604020202020204" pitchFamily="34" charset="0"/>
                <a:hlinkClick r:id="rId3"/>
              </a:rPr>
              <a:t>Идеја за портрет 1</a:t>
            </a:r>
            <a:r>
              <a:rPr lang="sr-Cyrl-RS" dirty="0">
                <a:latin typeface="Arial" panose="020B0604020202020204" pitchFamily="34" charset="0"/>
                <a:cs typeface="Arial" panose="020B0604020202020204" pitchFamily="34" charset="0"/>
              </a:rPr>
              <a:t>  </a:t>
            </a:r>
            <a:r>
              <a:rPr lang="sr-Latn-RS" dirty="0">
                <a:latin typeface="Arial" panose="020B0604020202020204" pitchFamily="34" charset="0"/>
                <a:cs typeface="Arial" panose="020B0604020202020204" pitchFamily="34" charset="0"/>
              </a:rPr>
              <a:t>YouTube </a:t>
            </a:r>
            <a:r>
              <a:rPr lang="sr-Cyrl-RS" dirty="0" smtClean="0">
                <a:latin typeface="Arial" panose="020B0604020202020204" pitchFamily="34" charset="0"/>
                <a:cs typeface="Arial" panose="020B0604020202020204" pitchFamily="34" charset="0"/>
              </a:rPr>
              <a:t>(преузет линк) </a:t>
            </a:r>
            <a:r>
              <a:rPr lang="en-US" dirty="0">
                <a:solidFill>
                  <a:schemeClr val="tx1">
                    <a:lumMod val="50000"/>
                    <a:lumOff val="50000"/>
                  </a:schemeClr>
                </a:solidFill>
                <a:latin typeface="Arial" panose="020B0604020202020204" pitchFamily="34" charset="0"/>
                <a:cs typeface="Arial" panose="020B0604020202020204" pitchFamily="34" charset="0"/>
              </a:rPr>
              <a:t>Art project for kids | Picasso 1</a:t>
            </a:r>
          </a:p>
          <a:p>
            <a:r>
              <a:rPr lang="sr-Cyrl-RS" dirty="0" smtClean="0">
                <a:latin typeface="Arial" panose="020B0604020202020204" pitchFamily="34" charset="0"/>
                <a:cs typeface="Arial" panose="020B0604020202020204" pitchFamily="34" charset="0"/>
                <a:hlinkClick r:id="rId4"/>
              </a:rPr>
              <a:t>Идеја </a:t>
            </a:r>
            <a:r>
              <a:rPr lang="sr-Cyrl-RS" dirty="0">
                <a:latin typeface="Arial" panose="020B0604020202020204" pitchFamily="34" charset="0"/>
                <a:cs typeface="Arial" panose="020B0604020202020204" pitchFamily="34" charset="0"/>
                <a:hlinkClick r:id="rId4"/>
              </a:rPr>
              <a:t>за портрет 2</a:t>
            </a:r>
            <a:r>
              <a:rPr lang="sr-Latn-RS" dirty="0">
                <a:latin typeface="Arial" panose="020B0604020202020204" pitchFamily="34" charset="0"/>
                <a:cs typeface="Arial" panose="020B0604020202020204" pitchFamily="34" charset="0"/>
              </a:rPr>
              <a:t>  </a:t>
            </a:r>
            <a:r>
              <a:rPr lang="sr-Latn-RS" dirty="0" smtClean="0">
                <a:latin typeface="Arial" panose="020B0604020202020204" pitchFamily="34" charset="0"/>
                <a:cs typeface="Arial" panose="020B0604020202020204" pitchFamily="34" charset="0"/>
              </a:rPr>
              <a:t>YouTube</a:t>
            </a:r>
            <a:r>
              <a:rPr lang="sr-Cyrl-RS" dirty="0">
                <a:latin typeface="Arial" panose="020B0604020202020204" pitchFamily="34" charset="0"/>
                <a:cs typeface="Arial" panose="020B0604020202020204" pitchFamily="34" charset="0"/>
              </a:rPr>
              <a:t> (преузет линк) </a:t>
            </a:r>
            <a:r>
              <a:rPr lang="en-US" dirty="0">
                <a:solidFill>
                  <a:schemeClr val="tx1">
                    <a:lumMod val="50000"/>
                    <a:lumOff val="50000"/>
                  </a:schemeClr>
                </a:solidFill>
                <a:latin typeface="Arial" panose="020B0604020202020204" pitchFamily="34" charset="0"/>
                <a:cs typeface="Arial" panose="020B0604020202020204" pitchFamily="34" charset="0"/>
              </a:rPr>
              <a:t>Art project for kids | Picasso </a:t>
            </a:r>
            <a:r>
              <a:rPr lang="en-US" dirty="0" smtClean="0">
                <a:solidFill>
                  <a:schemeClr val="tx1">
                    <a:lumMod val="50000"/>
                    <a:lumOff val="50000"/>
                  </a:schemeClr>
                </a:solidFill>
                <a:latin typeface="Arial" panose="020B0604020202020204" pitchFamily="34" charset="0"/>
                <a:cs typeface="Arial" panose="020B0604020202020204" pitchFamily="34" charset="0"/>
              </a:rPr>
              <a:t>2</a:t>
            </a:r>
          </a:p>
          <a:p>
            <a:r>
              <a:rPr lang="sr-Cyrl-RS" dirty="0" smtClean="0">
                <a:latin typeface="Arial" panose="020B0604020202020204" pitchFamily="34" charset="0"/>
                <a:cs typeface="Arial" panose="020B0604020202020204" pitchFamily="34" charset="0"/>
                <a:hlinkClick r:id="rId5"/>
              </a:rPr>
              <a:t>Игра </a:t>
            </a:r>
            <a:r>
              <a:rPr lang="sr-Cyrl-RS" dirty="0">
                <a:latin typeface="Arial" panose="020B0604020202020204" pitchFamily="34" charset="0"/>
                <a:cs typeface="Arial" panose="020B0604020202020204" pitchFamily="34" charset="0"/>
                <a:hlinkClick r:id="rId5"/>
              </a:rPr>
              <a:t>меморије - Пикасова дела</a:t>
            </a:r>
            <a:r>
              <a:rPr lang="sr-Latn-RS" dirty="0">
                <a:latin typeface="Arial" panose="020B0604020202020204" pitchFamily="34" charset="0"/>
                <a:cs typeface="Arial" panose="020B0604020202020204" pitchFamily="34" charset="0"/>
              </a:rPr>
              <a:t>   Educaplay </a:t>
            </a:r>
            <a:r>
              <a:rPr lang="sr-Cyrl-RS" dirty="0">
                <a:latin typeface="Arial" panose="020B0604020202020204" pitchFamily="34" charset="0"/>
                <a:cs typeface="Arial" panose="020B0604020202020204" pitchFamily="34" charset="0"/>
              </a:rPr>
              <a:t>(аутор Виолета Кондић)</a:t>
            </a:r>
          </a:p>
          <a:p>
            <a:r>
              <a:rPr lang="ru-RU" dirty="0" smtClean="0">
                <a:latin typeface="Arial" panose="020B0604020202020204" pitchFamily="34" charset="0"/>
                <a:cs typeface="Arial" panose="020B0604020202020204" pitchFamily="34" charset="0"/>
                <a:hlinkClick r:id="rId6"/>
              </a:rPr>
              <a:t>Пузле - Пикасова слика ,,Маја са лутком"</a:t>
            </a:r>
            <a:r>
              <a:rPr lang="sr-Latn-RS" dirty="0" smtClean="0">
                <a:latin typeface="Arial" panose="020B0604020202020204" pitchFamily="34" charset="0"/>
                <a:cs typeface="Arial" panose="020B0604020202020204" pitchFamily="34" charset="0"/>
              </a:rPr>
              <a:t>   </a:t>
            </a:r>
            <a:r>
              <a:rPr lang="sr-Latn-RS" dirty="0">
                <a:latin typeface="Arial" panose="020B0604020202020204" pitchFamily="34" charset="0"/>
                <a:cs typeface="Arial" panose="020B0604020202020204" pitchFamily="34" charset="0"/>
              </a:rPr>
              <a:t>J</a:t>
            </a:r>
            <a:r>
              <a:rPr lang="en-US" dirty="0" err="1">
                <a:latin typeface="Arial" panose="020B0604020202020204" pitchFamily="34" charset="0"/>
                <a:cs typeface="Arial" panose="020B0604020202020204" pitchFamily="34" charset="0"/>
              </a:rPr>
              <a:t>igsawplane</a:t>
            </a:r>
            <a:r>
              <a:rPr lang="sr-Latn-RS" dirty="0">
                <a:latin typeface="Arial" panose="020B0604020202020204" pitchFamily="34" charset="0"/>
                <a:cs typeface="Arial" panose="020B0604020202020204" pitchFamily="34" charset="0"/>
              </a:rPr>
              <a:t>t</a:t>
            </a:r>
            <a:r>
              <a:rPr lang="sr-Cyrl-RS" dirty="0">
                <a:latin typeface="Arial" panose="020B0604020202020204" pitchFamily="34" charset="0"/>
                <a:cs typeface="Arial" panose="020B0604020202020204" pitchFamily="34" charset="0"/>
              </a:rPr>
              <a:t> (аутор Виолета Кондић)</a:t>
            </a:r>
          </a:p>
          <a:p>
            <a:r>
              <a:rPr lang="sr-Cyrl-RS" dirty="0">
                <a:solidFill>
                  <a:schemeClr val="accent1"/>
                </a:solidFill>
                <a:latin typeface="Arial" panose="020B0604020202020204" pitchFamily="34" charset="0"/>
                <a:cs typeface="Arial" panose="020B0604020202020204" pitchFamily="34" charset="0"/>
              </a:rPr>
              <a:t>Фотографије са </a:t>
            </a:r>
            <a:r>
              <a:rPr lang="sr-Cyrl-RS" dirty="0" smtClean="0">
                <a:solidFill>
                  <a:schemeClr val="accent1"/>
                </a:solidFill>
                <a:latin typeface="Arial" panose="020B0604020202020204" pitchFamily="34" charset="0"/>
                <a:cs typeface="Arial" panose="020B0604020202020204" pitchFamily="34" charset="0"/>
              </a:rPr>
              <a:t>интернета </a:t>
            </a:r>
            <a:r>
              <a:rPr lang="sr-Latn-RS" dirty="0" smtClean="0">
                <a:solidFill>
                  <a:schemeClr val="tx1"/>
                </a:solidFill>
                <a:latin typeface="Arial" panose="020B0604020202020204" pitchFamily="34" charset="0"/>
                <a:cs typeface="Arial" panose="020B0604020202020204" pitchFamily="34" charset="0"/>
              </a:rPr>
              <a:t>(Google)</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0295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sz="3200" dirty="0">
                <a:latin typeface="Arial" panose="020B0604020202020204" pitchFamily="34" charset="0"/>
                <a:cs typeface="Arial" panose="020B0604020202020204" pitchFamily="34" charset="0"/>
              </a:rPr>
              <a:t>Линк ка часовима креираним на </a:t>
            </a:r>
            <a:r>
              <a:rPr lang="en-US" sz="3200" i="1" noProof="1">
                <a:latin typeface="Arial" panose="020B0604020202020204" pitchFamily="34" charset="0"/>
                <a:cs typeface="Arial" panose="020B0604020202020204" pitchFamily="34" charset="0"/>
              </a:rPr>
              <a:t>Genially</a:t>
            </a:r>
            <a:r>
              <a:rPr lang="en-US" sz="3200" noProof="1">
                <a:latin typeface="Arial" panose="020B0604020202020204" pitchFamily="34" charset="0"/>
                <a:cs typeface="Arial" panose="020B0604020202020204" pitchFamily="34" charset="0"/>
              </a:rPr>
              <a:t> </a:t>
            </a:r>
            <a:r>
              <a:rPr lang="sr-Cyrl-RS" sz="3200" noProof="1" smtClean="0">
                <a:latin typeface="Arial" panose="020B0604020202020204" pitchFamily="34" charset="0"/>
                <a:cs typeface="Arial" panose="020B0604020202020204" pitchFamily="34" charset="0"/>
              </a:rPr>
              <a:t>панелу</a:t>
            </a:r>
            <a:r>
              <a:rPr lang="sr-Latn-RS" sz="3200" noProof="1" smtClean="0">
                <a:latin typeface="Arial" panose="020B0604020202020204" pitchFamily="34" charset="0"/>
                <a:cs typeface="Arial" panose="020B0604020202020204" pitchFamily="34" charset="0"/>
              </a:rPr>
              <a:t> </a:t>
            </a:r>
            <a:r>
              <a:rPr lang="sr-Cyrl-RS" sz="3200" noProof="1" smtClean="0">
                <a:latin typeface="Arial" panose="020B0604020202020204" pitchFamily="34" charset="0"/>
                <a:cs typeface="Arial" panose="020B0604020202020204" pitchFamily="34" charset="0"/>
              </a:rPr>
              <a:t/>
            </a:r>
            <a:br>
              <a:rPr lang="sr-Cyrl-RS" sz="3200" noProof="1" smtClean="0">
                <a:latin typeface="Arial" panose="020B0604020202020204" pitchFamily="34" charset="0"/>
                <a:cs typeface="Arial" panose="020B0604020202020204" pitchFamily="34" charset="0"/>
              </a:rPr>
            </a:br>
            <a:r>
              <a:rPr lang="sr-Latn-RS" sz="2400" noProof="1" smtClean="0">
                <a:solidFill>
                  <a:schemeClr val="tx1">
                    <a:lumMod val="50000"/>
                    <a:lumOff val="50000"/>
                  </a:schemeClr>
                </a:solidFill>
                <a:latin typeface="Arial" panose="020B0604020202020204" pitchFamily="34" charset="0"/>
                <a:cs typeface="Arial" panose="020B0604020202020204" pitchFamily="34" charset="0"/>
              </a:rPr>
              <a:t>(a</a:t>
            </a:r>
            <a:r>
              <a:rPr lang="sr-Cyrl-RS" sz="2400" noProof="1" smtClean="0">
                <a:solidFill>
                  <a:schemeClr val="tx1">
                    <a:lumMod val="50000"/>
                    <a:lumOff val="50000"/>
                  </a:schemeClr>
                </a:solidFill>
                <a:latin typeface="Arial" panose="020B0604020202020204" pitchFamily="34" charset="0"/>
                <a:cs typeface="Arial" panose="020B0604020202020204" pitchFamily="34" charset="0"/>
              </a:rPr>
              <a:t>утор Виолета Кондић)</a:t>
            </a:r>
            <a:endParaRPr lang="en-US" sz="2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a:bodyPr>
          <a:lstStyle/>
          <a:p>
            <a:r>
              <a:rPr lang="ru-RU" sz="2800" dirty="0">
                <a:latin typeface="Arial" panose="020B0604020202020204" pitchFamily="34" charset="0"/>
                <a:cs typeface="Arial" panose="020B0604020202020204" pitchFamily="34" charset="0"/>
                <a:hlinkClick r:id="rId2"/>
              </a:rPr>
              <a:t>Интерактивна слика - Аутопортрет и портрет (Genially панел)</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6517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465898" t="6400" r="465898" b="-33085"/>
          <a:stretch/>
        </p:blipFill>
        <p:spPr>
          <a:xfrm>
            <a:off x="9603546" y="4874738"/>
            <a:ext cx="1131255" cy="2011120"/>
          </a:xfrm>
          <a:prstGeom prst="rect">
            <a:avLst/>
          </a:prstGeom>
        </p:spPr>
      </p:pic>
      <p:sp>
        <p:nvSpPr>
          <p:cNvPr id="23" name="Subtitle 2"/>
          <p:cNvSpPr txBox="1">
            <a:spLocks/>
          </p:cNvSpPr>
          <p:nvPr/>
        </p:nvSpPr>
        <p:spPr>
          <a:xfrm>
            <a:off x="115909" y="109010"/>
            <a:ext cx="5112913" cy="901521"/>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sr-Cyrl-RS" sz="1800" noProof="1">
                <a:solidFill>
                  <a:schemeClr val="tx1"/>
                </a:solidFill>
                <a:latin typeface="Arial" panose="020B0604020202020204" pitchFamily="34" charset="0"/>
                <a:cs typeface="Arial" panose="020B0604020202020204" pitchFamily="34" charset="0"/>
              </a:rPr>
              <a:t>Радови ученика </a:t>
            </a:r>
            <a:r>
              <a:rPr lang="en-US" sz="1800" noProof="1">
                <a:solidFill>
                  <a:schemeClr val="tx1"/>
                </a:solidFill>
                <a:latin typeface="Arial" panose="020B0604020202020204" pitchFamily="34" charset="0"/>
                <a:cs typeface="Arial" panose="020B0604020202020204" pitchFamily="34" charset="0"/>
              </a:rPr>
              <a:t>I 2</a:t>
            </a:r>
            <a:r>
              <a:rPr lang="sr-Cyrl-RS" sz="1800" noProof="1">
                <a:solidFill>
                  <a:schemeClr val="tx1"/>
                </a:solidFill>
                <a:latin typeface="Arial" panose="020B0604020202020204" pitchFamily="34" charset="0"/>
                <a:cs typeface="Arial" panose="020B0604020202020204" pitchFamily="34" charset="0"/>
              </a:rPr>
              <a:t> одељења</a:t>
            </a:r>
            <a:endParaRPr lang="en-US" sz="1800" noProof="1">
              <a:solidFill>
                <a:schemeClr val="accent5">
                  <a:lumMod val="20000"/>
                  <a:lumOff val="80000"/>
                </a:schemeClr>
              </a:solidFill>
            </a:endParaRPr>
          </a:p>
          <a:p>
            <a:endParaRPr lang="en-US" dirty="0"/>
          </a:p>
        </p:txBody>
      </p:sp>
      <p:pic>
        <p:nvPicPr>
          <p:cNvPr id="12" name="Picture 11">
            <a:extLst>
              <a:ext uri="{FF2B5EF4-FFF2-40B4-BE49-F238E27FC236}">
                <a16:creationId xmlns:a16="http://schemas.microsoft.com/office/drawing/2014/main" xmlns="" id="{DFD0BFFC-849D-48DF-B7B1-3D6D42E547E5}"/>
              </a:ext>
            </a:extLst>
          </p:cNvPr>
          <p:cNvPicPr>
            <a:picLocks noChangeAspect="1"/>
          </p:cNvPicPr>
          <p:nvPr/>
        </p:nvPicPr>
        <p:blipFill>
          <a:blip r:embed="rId3"/>
          <a:stretch>
            <a:fillRect/>
          </a:stretch>
        </p:blipFill>
        <p:spPr>
          <a:xfrm>
            <a:off x="771040" y="774204"/>
            <a:ext cx="10649919" cy="5309592"/>
          </a:xfrm>
          <a:prstGeom prst="rect">
            <a:avLst/>
          </a:prstGeom>
        </p:spPr>
      </p:pic>
    </p:spTree>
    <p:extLst>
      <p:ext uri="{BB962C8B-B14F-4D97-AF65-F5344CB8AC3E}">
        <p14:creationId xmlns:p14="http://schemas.microsoft.com/office/powerpoint/2010/main" val="25415477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760</TotalTime>
  <Words>366</Words>
  <Application>Microsoft Office PowerPoint</Application>
  <PresentationFormat>Widescreen</PresentationFormat>
  <Paragraphs>22</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Garamond</vt:lpstr>
      <vt:lpstr>Organic</vt:lpstr>
      <vt:lpstr>Аутопортрет и портрет </vt:lpstr>
      <vt:lpstr>Опис</vt:lpstr>
      <vt:lpstr>Опис</vt:lpstr>
      <vt:lpstr>PowerPoint Presentation</vt:lpstr>
      <vt:lpstr>Линкови ка садржајима који су коришћени у интерактивној слици</vt:lpstr>
      <vt:lpstr>Линк ка часовима креираним на Genially панелу  (aутор Виолета Кондић)</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Аутопортрет и портрет</dc:title>
  <dc:creator>Windows User</dc:creator>
  <cp:lastModifiedBy>Windows User</cp:lastModifiedBy>
  <cp:revision>26</cp:revision>
  <dcterms:created xsi:type="dcterms:W3CDTF">2020-05-28T22:12:03Z</dcterms:created>
  <dcterms:modified xsi:type="dcterms:W3CDTF">2020-05-29T20:47:24Z</dcterms:modified>
</cp:coreProperties>
</file>